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Canva Sans Bold" panose="020B0604020202020204" charset="0"/>
      <p:regular r:id="rId13"/>
    </p:embeddedFont>
    <p:embeddedFont>
      <p:font typeface="Helios" panose="020B0604020202020204" charset="0"/>
      <p:regular r:id="rId14"/>
    </p:embeddedFont>
    <p:embeddedFont>
      <p:font typeface="Helios Bold" panose="020B0604020202020204" charset="0"/>
      <p:regular r:id="rId15"/>
    </p:embeddedFont>
    <p:embeddedFont>
      <p:font typeface="TT Hove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11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IN"/>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006848" y="1976813"/>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txBody>
            <a:bodyPr/>
            <a:lstStyle/>
            <a:p>
              <a:endParaRPr lang="en-IN"/>
            </a:p>
          </p:txBody>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r="-11745"/>
              </a:stretch>
            </a:blipFill>
          </p:spPr>
          <p:txBody>
            <a:bodyPr/>
            <a:lstStyle/>
            <a:p>
              <a:endParaRPr lang="en-IN"/>
            </a:p>
          </p:txBody>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IN"/>
            </a:p>
          </p:txBody>
        </p:sp>
        <p:sp>
          <p:nvSpPr>
            <p:cNvPr id="10" name="TextBox 10"/>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1729750" y="915293"/>
            <a:ext cx="5577175" cy="514351"/>
          </a:xfrm>
          <a:prstGeom prst="rect">
            <a:avLst/>
          </a:prstGeom>
        </p:spPr>
        <p:txBody>
          <a:bodyPr lIns="0" tIns="0" rIns="0" bIns="0" rtlCol="0" anchor="t">
            <a:spAutoFit/>
          </a:bodyPr>
          <a:lstStyle/>
          <a:p>
            <a:pPr algn="r">
              <a:lnSpc>
                <a:spcPts val="4199"/>
              </a:lnSpc>
            </a:pPr>
            <a:r>
              <a:rPr lang="en-US" sz="2999">
                <a:solidFill>
                  <a:srgbClr val="FFFFFF"/>
                </a:solidFill>
                <a:latin typeface="Helios"/>
              </a:rPr>
              <a:t>Write </a:t>
            </a:r>
            <a:r>
              <a:rPr lang="en-US" sz="2999">
                <a:solidFill>
                  <a:srgbClr val="FFFFFF"/>
                </a:solidFill>
                <a:latin typeface="Helios Bold"/>
              </a:rPr>
              <a:t>date here</a:t>
            </a:r>
          </a:p>
        </p:txBody>
      </p:sp>
      <p:grpSp>
        <p:nvGrpSpPr>
          <p:cNvPr id="12" name="Group 12"/>
          <p:cNvGrpSpPr/>
          <p:nvPr/>
        </p:nvGrpSpPr>
        <p:grpSpPr>
          <a:xfrm>
            <a:off x="1028700" y="2995112"/>
            <a:ext cx="9091173" cy="5252078"/>
            <a:chOff x="0" y="0"/>
            <a:chExt cx="12121564" cy="7002771"/>
          </a:xfrm>
        </p:grpSpPr>
        <p:sp>
          <p:nvSpPr>
            <p:cNvPr id="13" name="TextBox 13"/>
            <p:cNvSpPr txBox="1"/>
            <p:nvPr/>
          </p:nvSpPr>
          <p:spPr>
            <a:xfrm>
              <a:off x="0" y="6116940"/>
              <a:ext cx="12121564" cy="885831"/>
            </a:xfrm>
            <a:prstGeom prst="rect">
              <a:avLst/>
            </a:prstGeom>
          </p:spPr>
          <p:txBody>
            <a:bodyPr lIns="0" tIns="0" rIns="0" bIns="0" rtlCol="0" anchor="t">
              <a:spAutoFit/>
            </a:bodyPr>
            <a:lstStyle/>
            <a:p>
              <a:pPr>
                <a:lnSpc>
                  <a:spcPts val="5592"/>
                </a:lnSpc>
              </a:pPr>
              <a:endParaRPr/>
            </a:p>
          </p:txBody>
        </p:sp>
        <p:sp>
          <p:nvSpPr>
            <p:cNvPr id="14" name="TextBox 14"/>
            <p:cNvSpPr txBox="1"/>
            <p:nvPr/>
          </p:nvSpPr>
          <p:spPr>
            <a:xfrm>
              <a:off x="0" y="0"/>
              <a:ext cx="12121564" cy="5802612"/>
            </a:xfrm>
            <a:prstGeom prst="rect">
              <a:avLst/>
            </a:prstGeom>
          </p:spPr>
          <p:txBody>
            <a:bodyPr lIns="0" tIns="0" rIns="0" bIns="0" rtlCol="0" anchor="t">
              <a:spAutoFit/>
            </a:bodyPr>
            <a:lstStyle/>
            <a:p>
              <a:pPr>
                <a:lnSpc>
                  <a:spcPts val="17226"/>
                </a:lnSpc>
              </a:pPr>
              <a:r>
                <a:rPr lang="en-US" sz="14355" dirty="0">
                  <a:solidFill>
                    <a:srgbClr val="2A2E3A"/>
                  </a:solidFill>
                  <a:latin typeface="TT Hoves Bold"/>
                </a:rPr>
                <a:t>Tours &amp;</a:t>
              </a:r>
              <a:r>
                <a:rPr lang="en-US" sz="14355" dirty="0">
                  <a:solidFill>
                    <a:srgbClr val="A20E20"/>
                  </a:solidFill>
                  <a:latin typeface="TT Hoves Bold"/>
                </a:rPr>
                <a:t> </a:t>
              </a:r>
            </a:p>
            <a:p>
              <a:pPr>
                <a:lnSpc>
                  <a:spcPts val="17226"/>
                </a:lnSpc>
              </a:pPr>
              <a:r>
                <a:rPr lang="en-US" sz="14355" dirty="0">
                  <a:solidFill>
                    <a:srgbClr val="A20E20"/>
                  </a:solidFill>
                  <a:latin typeface="TT Hoves Bold"/>
                </a:rPr>
                <a:t>Travels</a:t>
              </a:r>
            </a:p>
          </p:txBody>
        </p:sp>
      </p:grpSp>
      <p:sp>
        <p:nvSpPr>
          <p:cNvPr id="15" name="Freeform 15"/>
          <p:cNvSpPr/>
          <p:nvPr/>
        </p:nvSpPr>
        <p:spPr>
          <a:xfrm>
            <a:off x="1028700" y="8920183"/>
            <a:ext cx="338117" cy="338117"/>
          </a:xfrm>
          <a:custGeom>
            <a:avLst/>
            <a:gdLst/>
            <a:ahLst/>
            <a:cxnLst/>
            <a:rect l="l" t="t" r="r" b="b"/>
            <a:pathLst>
              <a:path w="338117" h="338117">
                <a:moveTo>
                  <a:pt x="0" y="0"/>
                </a:moveTo>
                <a:lnTo>
                  <a:pt x="338117" y="0"/>
                </a:lnTo>
                <a:lnTo>
                  <a:pt x="338117" y="338117"/>
                </a:lnTo>
                <a:lnTo>
                  <a:pt x="0" y="33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16" name="Picture 15">
            <a:extLst>
              <a:ext uri="{FF2B5EF4-FFF2-40B4-BE49-F238E27FC236}">
                <a16:creationId xmlns:a16="http://schemas.microsoft.com/office/drawing/2014/main" id="{67E81F9E-9554-4840-A6CA-C59F6CE312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550" y="138916"/>
            <a:ext cx="741512" cy="7763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7371857" cy="3857625"/>
          </a:xfrm>
          <a:prstGeom prst="rect">
            <a:avLst/>
          </a:prstGeom>
        </p:spPr>
        <p:txBody>
          <a:bodyPr lIns="0" tIns="0" rIns="0" bIns="0" rtlCol="0" anchor="t">
            <a:spAutoFit/>
          </a:bodyPr>
          <a:lstStyle/>
          <a:p>
            <a:pPr>
              <a:lnSpc>
                <a:spcPts val="10199"/>
              </a:lnSpc>
            </a:pPr>
            <a:r>
              <a:rPr lang="en-US" sz="8499">
                <a:solidFill>
                  <a:srgbClr val="A20E20"/>
                </a:solidFill>
                <a:latin typeface="TT Hoves Bold"/>
              </a:rPr>
              <a:t>Our Management Team</a:t>
            </a:r>
          </a:p>
        </p:txBody>
      </p:sp>
      <p:pic>
        <p:nvPicPr>
          <p:cNvPr id="3" name="Picture 2">
            <a:extLst>
              <a:ext uri="{FF2B5EF4-FFF2-40B4-BE49-F238E27FC236}">
                <a16:creationId xmlns:a16="http://schemas.microsoft.com/office/drawing/2014/main" id="{67E81F9E-9554-4840-A6CA-C59F6CE312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28161"/>
            <a:ext cx="741512" cy="7763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8410" y="0"/>
            <a:ext cx="12259590" cy="2566292"/>
          </a:xfrm>
          <a:custGeom>
            <a:avLst/>
            <a:gdLst/>
            <a:ahLst/>
            <a:cxnLst/>
            <a:rect l="l" t="t" r="r" b="b"/>
            <a:pathLst>
              <a:path w="12259590" h="2566292">
                <a:moveTo>
                  <a:pt x="0" y="0"/>
                </a:moveTo>
                <a:lnTo>
                  <a:pt x="12259590" y="0"/>
                </a:lnTo>
                <a:lnTo>
                  <a:pt x="12259590" y="2566292"/>
                </a:lnTo>
                <a:lnTo>
                  <a:pt x="0" y="2566292"/>
                </a:lnTo>
                <a:lnTo>
                  <a:pt x="0" y="0"/>
                </a:lnTo>
                <a:close/>
              </a:path>
            </a:pathLst>
          </a:custGeom>
          <a:blipFill>
            <a:blip r:embed="rId2"/>
            <a:stretch>
              <a:fillRect t="-218576"/>
            </a:stretch>
          </a:blipFill>
        </p:spPr>
        <p:txBody>
          <a:bodyPr/>
          <a:lstStyle/>
          <a:p>
            <a:endParaRPr lang="en-IN"/>
          </a:p>
        </p:txBody>
      </p:sp>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endParaRPr lang="en-IN"/>
            </a:p>
          </p:txBody>
        </p:sp>
        <p:sp>
          <p:nvSpPr>
            <p:cNvPr id="8" name="TextBox 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0" y="205740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alphaModFix amt="63000"/>
            </a:blip>
            <a:stretch>
              <a:fillRect t="-12361" b="-12361"/>
            </a:stretch>
          </a:blipFill>
        </p:spPr>
        <p:txBody>
          <a:bodyPr/>
          <a:lstStyle/>
          <a:p>
            <a:endParaRPr lang="en-IN"/>
          </a:p>
        </p:txBody>
      </p:sp>
      <p:sp>
        <p:nvSpPr>
          <p:cNvPr id="10" name="TextBox 10"/>
          <p:cNvSpPr txBox="1"/>
          <p:nvPr/>
        </p:nvSpPr>
        <p:spPr>
          <a:xfrm>
            <a:off x="1028700" y="251717"/>
            <a:ext cx="15897112" cy="2314575"/>
          </a:xfrm>
          <a:prstGeom prst="rect">
            <a:avLst/>
          </a:prstGeom>
        </p:spPr>
        <p:txBody>
          <a:bodyPr lIns="0" tIns="0" rIns="0" bIns="0" rtlCol="0" anchor="t">
            <a:spAutoFit/>
          </a:bodyPr>
          <a:lstStyle/>
          <a:p>
            <a:pPr algn="ctr">
              <a:lnSpc>
                <a:spcPts val="9120"/>
              </a:lnSpc>
            </a:pPr>
            <a:r>
              <a:rPr lang="en-US" sz="7600">
                <a:solidFill>
                  <a:srgbClr val="FFFFFF"/>
                </a:solidFill>
                <a:latin typeface="TT Hoves Bold"/>
              </a:rPr>
              <a:t>Welcome to the World of Tours and Travels</a:t>
            </a:r>
          </a:p>
        </p:txBody>
      </p:sp>
      <p:sp>
        <p:nvSpPr>
          <p:cNvPr id="11" name="TextBox 11"/>
          <p:cNvSpPr txBox="1"/>
          <p:nvPr/>
        </p:nvSpPr>
        <p:spPr>
          <a:xfrm>
            <a:off x="2898153" y="3878004"/>
            <a:ext cx="12158205" cy="5559426"/>
          </a:xfrm>
          <a:prstGeom prst="rect">
            <a:avLst/>
          </a:prstGeom>
        </p:spPr>
        <p:txBody>
          <a:bodyPr lIns="0" tIns="0" rIns="0" bIns="0" rtlCol="0" anchor="t">
            <a:spAutoFit/>
          </a:bodyPr>
          <a:lstStyle/>
          <a:p>
            <a:pPr>
              <a:lnSpc>
                <a:spcPts val="4899"/>
              </a:lnSpc>
            </a:pPr>
            <a:r>
              <a:rPr lang="en-US" sz="3499">
                <a:solidFill>
                  <a:srgbClr val="000000"/>
                </a:solidFill>
                <a:latin typeface="Helios"/>
              </a:rPr>
              <a:t>Traveling is one of life's greatest pleasures. It allows us to explore new horizons, meet new people, and experience different cultures. Whether you're a seasoned traveler or just starting out, there's always something new to discover.</a:t>
            </a:r>
          </a:p>
          <a:p>
            <a:pPr>
              <a:lnSpc>
                <a:spcPts val="4899"/>
              </a:lnSpc>
              <a:spcBef>
                <a:spcPct val="0"/>
              </a:spcBef>
            </a:pPr>
            <a:r>
              <a:rPr lang="en-US" sz="3499">
                <a:solidFill>
                  <a:srgbClr val="000000"/>
                </a:solidFill>
                <a:latin typeface="Helios"/>
              </a:rPr>
              <a:t>The world is full of amazing destinations, each with its own unique charm and allure. From the bustling streets of Tokyo to the romantic boulevards of Paris, there's a destination for every type of traveler. So pack your bags and get ready for an adventure of a lifetime!</a:t>
            </a:r>
          </a:p>
        </p:txBody>
      </p:sp>
      <p:pic>
        <p:nvPicPr>
          <p:cNvPr id="12" name="Picture 11">
            <a:extLst>
              <a:ext uri="{FF2B5EF4-FFF2-40B4-BE49-F238E27FC236}">
                <a16:creationId xmlns:a16="http://schemas.microsoft.com/office/drawing/2014/main" id="{67E81F9E-9554-4840-A6CA-C59F6CE31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708" y="92802"/>
            <a:ext cx="741512" cy="7763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50072"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2713781"/>
            <a:ext cx="18288000" cy="8182928"/>
          </a:xfrm>
          <a:custGeom>
            <a:avLst/>
            <a:gdLst/>
            <a:ahLst/>
            <a:cxnLst/>
            <a:rect l="l" t="t" r="r" b="b"/>
            <a:pathLst>
              <a:path w="18288000" h="8182928">
                <a:moveTo>
                  <a:pt x="0" y="0"/>
                </a:moveTo>
                <a:lnTo>
                  <a:pt x="18288000" y="0"/>
                </a:lnTo>
                <a:lnTo>
                  <a:pt x="18288000" y="8182928"/>
                </a:lnTo>
                <a:lnTo>
                  <a:pt x="0" y="8182928"/>
                </a:lnTo>
                <a:lnTo>
                  <a:pt x="0" y="0"/>
                </a:lnTo>
                <a:close/>
              </a:path>
            </a:pathLst>
          </a:custGeom>
          <a:blipFill>
            <a:blip r:embed="rId2"/>
            <a:stretch>
              <a:fillRect t="-6338" b="-6338"/>
            </a:stretch>
          </a:blipFill>
        </p:spPr>
        <p:txBody>
          <a:bodyPr/>
          <a:lstStyle/>
          <a:p>
            <a:endParaRPr lang="en-IN"/>
          </a:p>
        </p:txBody>
      </p:sp>
      <p:sp>
        <p:nvSpPr>
          <p:cNvPr id="9" name="TextBox 9"/>
          <p:cNvSpPr txBox="1"/>
          <p:nvPr/>
        </p:nvSpPr>
        <p:spPr>
          <a:xfrm>
            <a:off x="1057662" y="882901"/>
            <a:ext cx="11131599"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Popular Destinations</a:t>
            </a:r>
          </a:p>
        </p:txBody>
      </p:sp>
      <p:sp>
        <p:nvSpPr>
          <p:cNvPr id="10" name="TextBox 10"/>
          <p:cNvSpPr txBox="1"/>
          <p:nvPr/>
        </p:nvSpPr>
        <p:spPr>
          <a:xfrm>
            <a:off x="1122020" y="4419232"/>
            <a:ext cx="16043959" cy="4705351"/>
          </a:xfrm>
          <a:prstGeom prst="rect">
            <a:avLst/>
          </a:prstGeom>
        </p:spPr>
        <p:txBody>
          <a:bodyPr lIns="0" tIns="0" rIns="0" bIns="0" rtlCol="0" anchor="t">
            <a:spAutoFit/>
          </a:bodyPr>
          <a:lstStyle/>
          <a:p>
            <a:pPr>
              <a:lnSpc>
                <a:spcPts val="4199"/>
              </a:lnSpc>
            </a:pPr>
            <a:r>
              <a:rPr lang="en-US" sz="2999">
                <a:solidFill>
                  <a:srgbClr val="000000"/>
                </a:solidFill>
                <a:latin typeface="Helios"/>
              </a:rPr>
              <a:t>Paris, the city of love, is one of the most visited cities in the world. With its iconic Eiffel Tower, delicious cuisine, and rich history, it's easy to see why so many people flock to this romantic destination. Whether you're strolling along the Seine River or exploring the Louvre Museum, there's always something new to discover in Paris.</a:t>
            </a:r>
          </a:p>
          <a:p>
            <a:pPr>
              <a:lnSpc>
                <a:spcPts val="4199"/>
              </a:lnSpc>
            </a:pPr>
            <a:endParaRPr lang="en-US" sz="2999">
              <a:solidFill>
                <a:srgbClr val="000000"/>
              </a:solidFill>
              <a:latin typeface="Helios"/>
            </a:endParaRPr>
          </a:p>
          <a:p>
            <a:pPr>
              <a:lnSpc>
                <a:spcPts val="4199"/>
              </a:lnSpc>
              <a:spcBef>
                <a:spcPct val="0"/>
              </a:spcBef>
            </a:pPr>
            <a:r>
              <a:rPr lang="en-US" sz="2999">
                <a:solidFill>
                  <a:srgbClr val="000000"/>
                </a:solidFill>
                <a:latin typeface="Helios"/>
              </a:rPr>
              <a:t>Tokyo, the bustling capital of Japan, is a vibrant metropolis that seamlessly blends old traditions with modern technology. From the neon lights of Shibuya to the serene gardens of Shinjuku Gyoen National Park, Tokyo offers a unique and exciting experience for travelers. Don't forget to try some of the delicious local cuisine, like sushi and ramen!</a:t>
            </a:r>
          </a:p>
        </p:txBody>
      </p:sp>
      <p:pic>
        <p:nvPicPr>
          <p:cNvPr id="11" name="Picture 10">
            <a:extLst>
              <a:ext uri="{FF2B5EF4-FFF2-40B4-BE49-F238E27FC236}">
                <a16:creationId xmlns:a16="http://schemas.microsoft.com/office/drawing/2014/main" id="{67E81F9E-9554-4840-A6CA-C59F6CE31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1" y="0"/>
            <a:ext cx="741512" cy="7763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1069219"/>
          </a:xfrm>
          <a:custGeom>
            <a:avLst/>
            <a:gdLst/>
            <a:ahLst/>
            <a:cxnLst/>
            <a:rect l="l" t="t" r="r" b="b"/>
            <a:pathLst>
              <a:path w="18288000" h="11069219">
                <a:moveTo>
                  <a:pt x="0" y="0"/>
                </a:moveTo>
                <a:lnTo>
                  <a:pt x="18288000" y="0"/>
                </a:lnTo>
                <a:lnTo>
                  <a:pt x="18288000" y="11069219"/>
                </a:lnTo>
                <a:lnTo>
                  <a:pt x="0" y="11069219"/>
                </a:lnTo>
                <a:lnTo>
                  <a:pt x="0" y="0"/>
                </a:lnTo>
                <a:close/>
              </a:path>
            </a:pathLst>
          </a:custGeom>
          <a:blipFill>
            <a:blip r:embed="rId2">
              <a:alphaModFix amt="70000"/>
            </a:blip>
            <a:stretch>
              <a:fillRect t="-5037" b="-5037"/>
            </a:stretch>
          </a:blipFill>
        </p:spPr>
        <p:txBody>
          <a:bodyPr/>
          <a:lstStyle/>
          <a:p>
            <a:endParaRPr lang="en-IN"/>
          </a:p>
        </p:txBody>
      </p:sp>
      <p:sp>
        <p:nvSpPr>
          <p:cNvPr id="3" name="TextBox 3"/>
          <p:cNvSpPr txBox="1"/>
          <p:nvPr/>
        </p:nvSpPr>
        <p:spPr>
          <a:xfrm>
            <a:off x="5178855" y="179726"/>
            <a:ext cx="6250719" cy="1285875"/>
          </a:xfrm>
          <a:prstGeom prst="rect">
            <a:avLst/>
          </a:prstGeom>
        </p:spPr>
        <p:txBody>
          <a:bodyPr lIns="0" tIns="0" rIns="0" bIns="0" rtlCol="0" anchor="t">
            <a:spAutoFit/>
          </a:bodyPr>
          <a:lstStyle/>
          <a:p>
            <a:pPr>
              <a:lnSpc>
                <a:spcPts val="10199"/>
              </a:lnSpc>
            </a:pPr>
            <a:r>
              <a:rPr lang="en-US" sz="8499">
                <a:solidFill>
                  <a:srgbClr val="E8223B"/>
                </a:solidFill>
                <a:latin typeface="TT Hoves Bold"/>
              </a:rPr>
              <a:t>Travel Tips</a:t>
            </a:r>
          </a:p>
        </p:txBody>
      </p:sp>
      <p:sp>
        <p:nvSpPr>
          <p:cNvPr id="4" name="TextBox 4"/>
          <p:cNvSpPr txBox="1"/>
          <p:nvPr/>
        </p:nvSpPr>
        <p:spPr>
          <a:xfrm>
            <a:off x="1980872" y="2685910"/>
            <a:ext cx="13060607" cy="6167292"/>
          </a:xfrm>
          <a:prstGeom prst="rect">
            <a:avLst/>
          </a:prstGeom>
        </p:spPr>
        <p:txBody>
          <a:bodyPr lIns="0" tIns="0" rIns="0" bIns="0" rtlCol="0" anchor="t">
            <a:spAutoFit/>
          </a:bodyPr>
          <a:lstStyle/>
          <a:p>
            <a:pPr>
              <a:lnSpc>
                <a:spcPts val="4470"/>
              </a:lnSpc>
            </a:pPr>
            <a:r>
              <a:rPr lang="en-US" sz="3193">
                <a:solidFill>
                  <a:srgbClr val="000000"/>
                </a:solidFill>
                <a:latin typeface="Helios"/>
              </a:rPr>
              <a:t>When it comes to traveling, preparation is key. One of the best ways to prepare is by packing light. Not only will this save you from lugging around heavy bags, but it will also make it easier to navigate through crowded airports and cities. Make a list of essentials and stick to it, leaving behind anything that isn't necessary.</a:t>
            </a:r>
          </a:p>
          <a:p>
            <a:pPr>
              <a:lnSpc>
                <a:spcPts val="4470"/>
              </a:lnSpc>
            </a:pPr>
            <a:endParaRPr lang="en-US" sz="3193">
              <a:solidFill>
                <a:srgbClr val="000000"/>
              </a:solidFill>
              <a:latin typeface="Helios"/>
            </a:endParaRPr>
          </a:p>
          <a:p>
            <a:pPr>
              <a:lnSpc>
                <a:spcPts val="4470"/>
              </a:lnSpc>
              <a:spcBef>
                <a:spcPct val="0"/>
              </a:spcBef>
            </a:pPr>
            <a:r>
              <a:rPr lang="en-US" sz="3193">
                <a:solidFill>
                  <a:srgbClr val="000000"/>
                </a:solidFill>
                <a:latin typeface="Helios"/>
              </a:rPr>
              <a:t>Another important tip is to stay hydrated. Traveling can be exhausting, especially if you're flying or spending long hours on a train or bus. Be sure to drink plenty of water and avoid sugary or alcoholic beverages, which can dehydrate you even more. And don't forget to bring a reusable water bottle to fill up along the way!</a:t>
            </a:r>
          </a:p>
        </p:txBody>
      </p:sp>
      <p:pic>
        <p:nvPicPr>
          <p:cNvPr id="5" name="Picture 4">
            <a:extLst>
              <a:ext uri="{FF2B5EF4-FFF2-40B4-BE49-F238E27FC236}">
                <a16:creationId xmlns:a16="http://schemas.microsoft.com/office/drawing/2014/main" id="{67E81F9E-9554-4840-A6CA-C59F6CE31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9726"/>
            <a:ext cx="741512" cy="7763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333" b="-18333"/>
            </a:stretch>
          </a:blipFill>
        </p:spPr>
        <p:txBody>
          <a:bodyPr/>
          <a:lstStyle/>
          <a:p>
            <a:endParaRPr lang="en-IN"/>
          </a:p>
        </p:txBody>
      </p:sp>
      <p:sp>
        <p:nvSpPr>
          <p:cNvPr id="3" name="TextBox 3"/>
          <p:cNvSpPr txBox="1"/>
          <p:nvPr/>
        </p:nvSpPr>
        <p:spPr>
          <a:xfrm>
            <a:off x="9315773" y="1030100"/>
            <a:ext cx="8972227" cy="3189606"/>
          </a:xfrm>
          <a:prstGeom prst="rect">
            <a:avLst/>
          </a:prstGeom>
        </p:spPr>
        <p:txBody>
          <a:bodyPr lIns="0" tIns="0" rIns="0" bIns="0" rtlCol="0" anchor="t">
            <a:spAutoFit/>
          </a:bodyPr>
          <a:lstStyle/>
          <a:p>
            <a:pPr>
              <a:lnSpc>
                <a:spcPts val="3219"/>
              </a:lnSpc>
              <a:spcBef>
                <a:spcPct val="0"/>
              </a:spcBef>
            </a:pPr>
            <a:endParaRPr/>
          </a:p>
          <a:p>
            <a:pPr>
              <a:lnSpc>
                <a:spcPts val="3219"/>
              </a:lnSpc>
              <a:spcBef>
                <a:spcPct val="0"/>
              </a:spcBef>
            </a:pPr>
            <a:r>
              <a:rPr lang="en-US" sz="2299">
                <a:solidFill>
                  <a:srgbClr val="000000"/>
                </a:solidFill>
                <a:latin typeface="Helios"/>
              </a:rPr>
              <a:t>The touring and travel platform will be built using ReactJS, a popular JavaScript library for building user interfaces. ReactJS will enable the development of a seamless and intuitive user experience, with fast and responsive page loading times.</a:t>
            </a:r>
          </a:p>
          <a:p>
            <a:pPr>
              <a:lnSpc>
                <a:spcPts val="3219"/>
              </a:lnSpc>
              <a:spcBef>
                <a:spcPct val="0"/>
              </a:spcBef>
            </a:pPr>
            <a:endParaRPr lang="en-US" sz="2299">
              <a:solidFill>
                <a:srgbClr val="000000"/>
              </a:solidFill>
              <a:latin typeface="Helios"/>
            </a:endParaRPr>
          </a:p>
          <a:p>
            <a:pPr>
              <a:lnSpc>
                <a:spcPts val="3219"/>
              </a:lnSpc>
              <a:spcBef>
                <a:spcPct val="0"/>
              </a:spcBef>
            </a:pPr>
            <a:endParaRPr lang="en-US" sz="2299">
              <a:solidFill>
                <a:srgbClr val="000000"/>
              </a:solidFill>
              <a:latin typeface="Helios"/>
            </a:endParaRPr>
          </a:p>
          <a:p>
            <a:pPr>
              <a:lnSpc>
                <a:spcPts val="3219"/>
              </a:lnSpc>
              <a:spcBef>
                <a:spcPct val="0"/>
              </a:spcBef>
            </a:pPr>
            <a:endParaRPr lang="en-US" sz="2299">
              <a:solidFill>
                <a:srgbClr val="000000"/>
              </a:solidFill>
              <a:latin typeface="Helios"/>
            </a:endParaRPr>
          </a:p>
        </p:txBody>
      </p:sp>
      <p:sp>
        <p:nvSpPr>
          <p:cNvPr id="4" name="TextBox 4"/>
          <p:cNvSpPr txBox="1"/>
          <p:nvPr/>
        </p:nvSpPr>
        <p:spPr>
          <a:xfrm>
            <a:off x="8575955" y="4294730"/>
            <a:ext cx="10451862" cy="1989456"/>
          </a:xfrm>
          <a:prstGeom prst="rect">
            <a:avLst/>
          </a:prstGeom>
        </p:spPr>
        <p:txBody>
          <a:bodyPr lIns="0" tIns="0" rIns="0" bIns="0" rtlCol="0" anchor="t">
            <a:spAutoFit/>
          </a:bodyPr>
          <a:lstStyle/>
          <a:p>
            <a:pPr>
              <a:lnSpc>
                <a:spcPts val="3219"/>
              </a:lnSpc>
            </a:pPr>
            <a:r>
              <a:rPr lang="en-US" sz="2299">
                <a:solidFill>
                  <a:srgbClr val="000000"/>
                </a:solidFill>
                <a:latin typeface="Helios"/>
              </a:rPr>
              <a:t>Customizable search filters for finding tours and travel packages based on specific criteria, such as location, budget, and activities.</a:t>
            </a:r>
          </a:p>
          <a:p>
            <a:pPr>
              <a:lnSpc>
                <a:spcPts val="3219"/>
              </a:lnSpc>
            </a:pPr>
            <a:r>
              <a:rPr lang="en-US" sz="2299">
                <a:solidFill>
                  <a:srgbClr val="000000"/>
                </a:solidFill>
                <a:latin typeface="Helios"/>
              </a:rPr>
              <a:t>Interactive maps for exploring destinations and visualizing travel itineraries.</a:t>
            </a:r>
          </a:p>
          <a:p>
            <a:pPr>
              <a:lnSpc>
                <a:spcPts val="3219"/>
              </a:lnSpc>
            </a:pPr>
            <a:r>
              <a:rPr lang="en-US" sz="2299">
                <a:solidFill>
                  <a:srgbClr val="000000"/>
                </a:solidFill>
                <a:latin typeface="Helios"/>
              </a:rPr>
              <a:t>Secure payment processing for booking tours and travel packages.</a:t>
            </a:r>
          </a:p>
          <a:p>
            <a:pPr>
              <a:lnSpc>
                <a:spcPts val="3219"/>
              </a:lnSpc>
              <a:spcBef>
                <a:spcPct val="0"/>
              </a:spcBef>
            </a:pPr>
            <a:endParaRPr lang="en-US" sz="2299">
              <a:solidFill>
                <a:srgbClr val="000000"/>
              </a:solidFill>
              <a:latin typeface="Helios"/>
            </a:endParaRPr>
          </a:p>
        </p:txBody>
      </p:sp>
      <p:sp>
        <p:nvSpPr>
          <p:cNvPr id="5" name="TextBox 5"/>
          <p:cNvSpPr txBox="1"/>
          <p:nvPr/>
        </p:nvSpPr>
        <p:spPr>
          <a:xfrm>
            <a:off x="8899741" y="7532054"/>
            <a:ext cx="9804292" cy="1989456"/>
          </a:xfrm>
          <a:prstGeom prst="rect">
            <a:avLst/>
          </a:prstGeom>
        </p:spPr>
        <p:txBody>
          <a:bodyPr lIns="0" tIns="0" rIns="0" bIns="0" rtlCol="0" anchor="t">
            <a:spAutoFit/>
          </a:bodyPr>
          <a:lstStyle/>
          <a:p>
            <a:pPr>
              <a:lnSpc>
                <a:spcPts val="3219"/>
              </a:lnSpc>
            </a:pPr>
            <a:r>
              <a:rPr lang="en-US" sz="2299">
                <a:solidFill>
                  <a:srgbClr val="000000"/>
                </a:solidFill>
                <a:latin typeface="Helios"/>
              </a:rPr>
              <a:t>ReactJS will be used for the front-end development of the platform, with a focus on creating reusable components for efficient and scalable code.</a:t>
            </a:r>
          </a:p>
          <a:p>
            <a:pPr>
              <a:lnSpc>
                <a:spcPts val="3219"/>
              </a:lnSpc>
            </a:pPr>
            <a:r>
              <a:rPr lang="en-US" sz="2299">
                <a:solidFill>
                  <a:srgbClr val="000000"/>
                </a:solidFill>
                <a:latin typeface="Helios"/>
              </a:rPr>
              <a:t>Backend services will be developed using Node.js and Express.js for handling server-side logic and API integrations</a:t>
            </a:r>
          </a:p>
          <a:p>
            <a:pPr>
              <a:lnSpc>
                <a:spcPts val="3219"/>
              </a:lnSpc>
              <a:spcBef>
                <a:spcPct val="0"/>
              </a:spcBef>
            </a:pPr>
            <a:endParaRPr lang="en-US" sz="2299">
              <a:solidFill>
                <a:srgbClr val="000000"/>
              </a:solidFill>
              <a:latin typeface="Helios"/>
            </a:endParaRPr>
          </a:p>
        </p:txBody>
      </p:sp>
      <p:sp>
        <p:nvSpPr>
          <p:cNvPr id="6" name="TextBox 6"/>
          <p:cNvSpPr txBox="1"/>
          <p:nvPr/>
        </p:nvSpPr>
        <p:spPr>
          <a:xfrm>
            <a:off x="8081037" y="3074260"/>
            <a:ext cx="1749328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Features</a:t>
            </a:r>
          </a:p>
        </p:txBody>
      </p:sp>
      <p:sp>
        <p:nvSpPr>
          <p:cNvPr id="7" name="TextBox 7"/>
          <p:cNvSpPr txBox="1"/>
          <p:nvPr/>
        </p:nvSpPr>
        <p:spPr>
          <a:xfrm>
            <a:off x="8212009" y="350016"/>
            <a:ext cx="1702531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Overview</a:t>
            </a:r>
          </a:p>
        </p:txBody>
      </p:sp>
      <p:sp>
        <p:nvSpPr>
          <p:cNvPr id="8" name="TextBox 8"/>
          <p:cNvSpPr txBox="1"/>
          <p:nvPr/>
        </p:nvSpPr>
        <p:spPr>
          <a:xfrm>
            <a:off x="5331514" y="6311584"/>
            <a:ext cx="1749328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Technical Implementation</a:t>
            </a:r>
          </a:p>
        </p:txBody>
      </p:sp>
      <p:pic>
        <p:nvPicPr>
          <p:cNvPr id="11" name="Picture 10">
            <a:extLst>
              <a:ext uri="{FF2B5EF4-FFF2-40B4-BE49-F238E27FC236}">
                <a16:creationId xmlns:a16="http://schemas.microsoft.com/office/drawing/2014/main" id="{A1CFD3AE-9384-4C55-A8C2-4242FE0031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9726"/>
            <a:ext cx="741512" cy="7763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2994659"/>
            <a:ext cx="16744950" cy="3724911"/>
          </a:xfrm>
          <a:prstGeom prst="rect">
            <a:avLst/>
          </a:prstGeom>
        </p:spPr>
        <p:txBody>
          <a:bodyPr lIns="0" tIns="0" rIns="0" bIns="0" rtlCol="0" anchor="t">
            <a:spAutoFit/>
          </a:bodyPr>
          <a:lstStyle/>
          <a:p>
            <a:pPr marL="0" lvl="0" indent="0" algn="ctr">
              <a:lnSpc>
                <a:spcPts val="30414"/>
              </a:lnSpc>
              <a:spcBef>
                <a:spcPct val="0"/>
              </a:spcBef>
            </a:pPr>
            <a:r>
              <a:rPr lang="en-US" sz="21724" u="none">
                <a:solidFill>
                  <a:srgbClr val="000000"/>
                </a:solidFill>
                <a:latin typeface="TT Hoves Bold"/>
              </a:rPr>
              <a:t>Thank you!</a:t>
            </a:r>
          </a:p>
        </p:txBody>
      </p:sp>
      <p:pic>
        <p:nvPicPr>
          <p:cNvPr id="3" name="Picture 2">
            <a:extLst>
              <a:ext uri="{FF2B5EF4-FFF2-40B4-BE49-F238E27FC236}">
                <a16:creationId xmlns:a16="http://schemas.microsoft.com/office/drawing/2014/main" id="{56FE93A9-A8EA-DC8A-6AC0-682584156F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9726"/>
            <a:ext cx="741512" cy="7763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512</Words>
  <Application>Microsoft Office PowerPoint</Application>
  <PresentationFormat>Custom</PresentationFormat>
  <Paragraphs>27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TT Hoves Bold</vt:lpstr>
      <vt:lpstr>Arial</vt:lpstr>
      <vt:lpstr>Calibri</vt:lpstr>
      <vt:lpstr>Helios</vt:lpstr>
      <vt:lpstr>Canva Sans Bold</vt:lpstr>
      <vt:lpstr>Helios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cp:lastModifiedBy>vishwa patel</cp:lastModifiedBy>
  <cp:revision>2</cp:revision>
  <dcterms:created xsi:type="dcterms:W3CDTF">2006-08-16T00:00:00Z</dcterms:created>
  <dcterms:modified xsi:type="dcterms:W3CDTF">2023-09-27T04:00:10Z</dcterms:modified>
  <dc:identifier>DAFqdFfXGzM</dc:identifier>
</cp:coreProperties>
</file>